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3" r:id="rId4"/>
  </p:sldMasterIdLst>
  <p:notesMasterIdLst>
    <p:notesMasterId r:id="rId19"/>
  </p:notesMasterIdLst>
  <p:handoutMasterIdLst>
    <p:handoutMasterId r:id="rId20"/>
  </p:handoutMasterIdLst>
  <p:sldIdLst>
    <p:sldId id="293" r:id="rId5"/>
    <p:sldId id="294" r:id="rId6"/>
    <p:sldId id="297" r:id="rId7"/>
    <p:sldId id="287" r:id="rId8"/>
    <p:sldId id="286" r:id="rId9"/>
    <p:sldId id="303" r:id="rId10"/>
    <p:sldId id="288" r:id="rId11"/>
    <p:sldId id="290" r:id="rId12"/>
    <p:sldId id="299" r:id="rId13"/>
    <p:sldId id="302" r:id="rId14"/>
    <p:sldId id="301" r:id="rId15"/>
    <p:sldId id="305" r:id="rId16"/>
    <p:sldId id="291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1E712-8C7B-3CFB-F840-9047951A21F9}" v="774" dt="2024-12-02T04:07:36.431"/>
    <p1510:client id="{12C511C7-742A-51C9-1B93-BAAF6383844D}" v="1266" dt="2024-12-03T06:15:46.780"/>
    <p1510:client id="{14B63A88-9839-9879-756F-FFB5C0D612D4}" v="2" dt="2024-12-02T19:14:09.349"/>
    <p1510:client id="{371DAE08-D301-1BD0-DE93-849EC238FA2B}" v="245" dt="2024-12-03T03:11:53.640"/>
    <p1510:client id="{3A13A313-5C6C-D63B-1578-3865457C24FF}" v="307" dt="2024-12-03T02:13:17.560"/>
    <p1510:client id="{3B4B54B6-89A4-46AB-2916-E7B8CA97626A}" v="5" dt="2024-12-03T00:09:59.771"/>
    <p1510:client id="{3BBE133B-3ADB-CA11-0621-28662626B930}" v="626" dt="2024-12-02T05:27:17.397"/>
    <p1510:client id="{3F0AC759-E04E-AE63-4334-73B23A1A3DD4}" v="283" dt="2024-12-03T02:54:57.054"/>
    <p1510:client id="{4276CFBE-4F6B-D121-ACE5-49F7066E82D4}" v="65" dt="2024-12-03T07:12:02.253"/>
    <p1510:client id="{4527B416-C12D-2249-8A09-17D5FB4203F8}" v="1377" dt="2024-12-02T05:36:44.662"/>
    <p1510:client id="{45587EB6-1CC0-8D8F-71E7-A5C9298CA98B}" v="110" dt="2024-12-02T21:58:04.964"/>
    <p1510:client id="{60D8452F-3113-DBE3-C4CF-2F1591F58EEF}" v="39" dt="2024-12-02T19:27:20.516"/>
    <p1510:client id="{66A57088-9397-02FA-6222-72EB00411841}" v="38" dt="2024-12-02T21:49:22.440"/>
    <p1510:client id="{7061811B-BA51-EEB1-D98F-7E02554396AE}" v="40" dt="2024-12-02T22:57:40.123"/>
    <p1510:client id="{8DE2EE16-F6BC-406C-758F-90984BE349B8}" v="248" dt="2024-12-03T07:07:07.084"/>
    <p1510:client id="{A9F48912-549F-84B4-5A21-F6C73234A29B}" v="168" dt="2024-12-03T07:33:42.109"/>
    <p1510:client id="{B53ACD41-AB51-080D-62D2-0F2ACC98C203}" v="33" dt="2024-12-02T23:19:45.786"/>
    <p1510:client id="{CD63E470-8C86-CFA0-01AB-C0239AAFD212}" v="43" dt="2024-12-02T20:05:01.171"/>
    <p1510:client id="{CEA77982-AE7E-72F9-891C-4B64C93B416D}" v="960" dt="2024-12-03T03:32:20.823"/>
    <p1510:client id="{EDEAFD78-75C5-18B8-6EAE-880E21020252}" v="1" dt="2024-12-02T19:13:02.222"/>
    <p1510:client id="{EF40EB52-E25B-622F-D5F1-CE54E7022E8A}" v="572" dt="2024-12-02T21:20:51.359"/>
    <p1510:client id="{F267492D-94B2-349F-EF09-EC09E20EC52D}" v="7" dt="2024-12-02T20:08:18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05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4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54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83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0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8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73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09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4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09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7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62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92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40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084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81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1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14611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077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8957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62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77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620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51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7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46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8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1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1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80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76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0" r="20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A1595CE-04DC-93A4-A9EB-BE343532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29692" y="1715393"/>
            <a:ext cx="8634412" cy="2709862"/>
          </a:xfrm>
        </p:spPr>
        <p:txBody>
          <a:bodyPr anchor="b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600">
                <a:latin typeface="Century"/>
                <a:ea typeface="+mj-lt"/>
                <a:cs typeface="+mj-lt"/>
              </a:rPr>
              <a:t>Application-Specific Reconfiguration of RISC-V BOOM Core</a:t>
            </a:r>
            <a:endParaRPr lang="en-US" sz="3600">
              <a:latin typeface="Century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60CD49-3BCF-BA9B-D70F-E7C974777E27}"/>
              </a:ext>
            </a:extLst>
          </p:cNvPr>
          <p:cNvSpPr txBox="1"/>
          <p:nvPr/>
        </p:nvSpPr>
        <p:spPr>
          <a:xfrm>
            <a:off x="8719226" y="5158102"/>
            <a:ext cx="346684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Aptos Display"/>
              </a:rPr>
              <a:t>Team Members:</a:t>
            </a:r>
          </a:p>
          <a:p>
            <a:r>
              <a:rPr lang="en-US" sz="2000">
                <a:latin typeface="Segoe UI"/>
                <a:cs typeface="Segoe UI"/>
              </a:rPr>
              <a:t>Rutvik Ajit Jere </a:t>
            </a:r>
          </a:p>
          <a:p>
            <a:r>
              <a:rPr lang="en-US" sz="2000">
                <a:latin typeface="Segoe UI"/>
                <a:cs typeface="Segoe UI"/>
              </a:rPr>
              <a:t>Punitha </a:t>
            </a:r>
            <a:r>
              <a:rPr lang="en-US" sz="2000" err="1">
                <a:latin typeface="Segoe UI"/>
                <a:cs typeface="Segoe UI"/>
              </a:rPr>
              <a:t>Kamasani</a:t>
            </a:r>
          </a:p>
          <a:p>
            <a:r>
              <a:rPr lang="en-US" sz="2000">
                <a:latin typeface="Segoe UI"/>
                <a:cs typeface="Segoe UI"/>
              </a:rPr>
              <a:t>Vinodh Kumar</a:t>
            </a:r>
          </a:p>
        </p:txBody>
      </p:sp>
      <p:pic>
        <p:nvPicPr>
          <p:cNvPr id="6" name="Picture 5" descr="A black and orange text&#10;&#10;Description automatically generated">
            <a:extLst>
              <a:ext uri="{FF2B5EF4-FFF2-40B4-BE49-F238E27FC236}">
                <a16:creationId xmlns:a16="http://schemas.microsoft.com/office/drawing/2014/main" id="{91EE2A08-8B9C-B102-BDE1-541360D74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498" y="575424"/>
            <a:ext cx="2212294" cy="445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345DD2-F2C8-9E53-F2AE-B0E3A302405F}"/>
              </a:ext>
            </a:extLst>
          </p:cNvPr>
          <p:cNvSpPr txBox="1"/>
          <p:nvPr/>
        </p:nvSpPr>
        <p:spPr>
          <a:xfrm>
            <a:off x="8915667" y="1070791"/>
            <a:ext cx="32554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22222"/>
                </a:solidFill>
              </a:rPr>
              <a:t>ECE5504 Computer Architecture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56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288018683"/>
              </p:ext>
            </p:extLst>
          </p:nvPr>
        </p:nvGraphicFramePr>
        <p:xfrm>
          <a:off x="838200" y="2111375"/>
          <a:ext cx="10515597" cy="337135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3399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45089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75941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54768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333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/>
                        <a:t>Metric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/>
                        <a:t>Baseline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/>
                        <a:t>Optimized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/>
                        <a:t>% Change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7371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Cycles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41041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30453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-25.82%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7371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Instructions Retired (</a:t>
                      </a:r>
                      <a:r>
                        <a:rPr lang="en-US" sz="1800" b="0" i="0" u="none" strike="noStrike" baseline="0" noProof="0" err="1">
                          <a:solidFill>
                            <a:srgbClr val="000000"/>
                          </a:solidFill>
                          <a:latin typeface="Calibri"/>
                        </a:rPr>
                        <a:t>instret</a:t>
                      </a: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30838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30898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+0.19%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5048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Instruction Cache Misses (I$ miss)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-1.0%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Data Cache Misses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(D$ regular miss)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+15.22%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245B14F-5D79-D8D5-C2EA-034769B9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62" y="1004080"/>
            <a:ext cx="6847612" cy="5423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600" b="1"/>
              <a:t>Preliminary Results &amp; Evaluation</a:t>
            </a:r>
          </a:p>
        </p:txBody>
      </p:sp>
    </p:spTree>
    <p:extLst>
      <p:ext uri="{BB962C8B-B14F-4D97-AF65-F5344CB8AC3E}">
        <p14:creationId xmlns:p14="http://schemas.microsoft.com/office/powerpoint/2010/main" val="80918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631" y="720797"/>
            <a:ext cx="7776438" cy="5614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/>
              <a:t>Application 4: Fast Fourier Transform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025" y="1715328"/>
            <a:ext cx="8133845" cy="4280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Benchmark: </a:t>
            </a:r>
            <a:r>
              <a:rPr lang="en-US" sz="2000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Custom </a:t>
            </a:r>
            <a:r>
              <a:rPr lang="en-US" sz="2000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FFT program with various input sizes.</a:t>
            </a:r>
            <a:endParaRPr lang="en-US" sz="2000" b="0" i="0">
              <a:solidFill>
                <a:srgbClr val="000000"/>
              </a:solidFill>
              <a:latin typeface="Tenorite"/>
              <a:ea typeface="Segoe UI"/>
              <a:cs typeface="Segoe UI"/>
            </a:endParaRPr>
          </a:p>
          <a:p>
            <a:r>
              <a:rPr lang="en-US" sz="200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Observations and Optimizations:</a:t>
            </a:r>
          </a:p>
          <a:p>
            <a:r>
              <a:rPr lang="en-US" sz="2000" b="0">
                <a:solidFill>
                  <a:srgbClr val="000000"/>
                </a:solidFill>
                <a:latin typeface="Tenorite"/>
                <a:cs typeface="Segoe UI"/>
              </a:rPr>
              <a:t>The application utilizes math/</a:t>
            </a:r>
            <a:r>
              <a:rPr lang="en-US" sz="2000" b="0" err="1">
                <a:solidFill>
                  <a:srgbClr val="000000"/>
                </a:solidFill>
                <a:latin typeface="Tenorite"/>
                <a:cs typeface="Segoe UI"/>
              </a:rPr>
              <a:t>trignometry</a:t>
            </a:r>
            <a:r>
              <a:rPr lang="en-US" sz="2000" b="0">
                <a:solidFill>
                  <a:srgbClr val="000000"/>
                </a:solidFill>
                <a:latin typeface="Tenorite"/>
                <a:cs typeface="Segoe UI"/>
              </a:rPr>
              <a:t> functions, vectors and loops to calculate the </a:t>
            </a:r>
            <a:r>
              <a:rPr lang="en-US" sz="2000" b="0" err="1">
                <a:solidFill>
                  <a:srgbClr val="000000"/>
                </a:solidFill>
                <a:latin typeface="Tenorite"/>
                <a:cs typeface="Segoe UI"/>
              </a:rPr>
              <a:t>fourier</a:t>
            </a:r>
            <a:r>
              <a:rPr lang="en-US" sz="2000" b="0">
                <a:solidFill>
                  <a:srgbClr val="000000"/>
                </a:solidFill>
                <a:latin typeface="Tenorite"/>
                <a:cs typeface="Segoe UI"/>
              </a:rPr>
              <a:t> transform. 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000">
                <a:solidFill>
                  <a:srgbClr val="000000"/>
                </a:solidFill>
                <a:latin typeface="Tenorite"/>
                <a:cs typeface="Segoe UI"/>
              </a:rPr>
              <a:t>Loops:</a:t>
            </a:r>
            <a:r>
              <a:rPr lang="en-US" sz="2000" b="0">
                <a:solidFill>
                  <a:srgbClr val="000000"/>
                </a:solidFill>
                <a:latin typeface="Tenorite"/>
                <a:cs typeface="Segoe UI"/>
              </a:rPr>
              <a:t> Implement TAGE-L BPD (Branch Predictor) and implement cache optimization to loop mobility and access the address of the math functions.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342900" indent="-342900">
              <a:buChar char="•"/>
            </a:pPr>
            <a:r>
              <a:rPr lang="en-US" sz="200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Floating point values</a:t>
            </a:r>
            <a:r>
              <a:rPr lang="en-US" sz="2000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: Increase physical floating-point registers and decrease the latency for SMAFPUs and </a:t>
            </a:r>
            <a:r>
              <a:rPr lang="en-US" sz="2000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DMAFPUs for the trigonometric functions.</a:t>
            </a:r>
            <a:endParaRPr lang="en-US" sz="2000" b="0" i="0">
              <a:solidFill>
                <a:srgbClr val="000000"/>
              </a:solidFill>
              <a:latin typeface="Tenorite"/>
              <a:ea typeface="Segoe UI"/>
              <a:cs typeface="Segoe UI"/>
            </a:endParaRPr>
          </a:p>
          <a:p>
            <a:r>
              <a:rPr lang="en-US" sz="2000" b="1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Performance metric: </a:t>
            </a:r>
            <a:r>
              <a:rPr lang="en-US" sz="2000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Cycles per Instructions (CPI</a:t>
            </a:r>
            <a:r>
              <a:rPr lang="en-US" sz="2000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) and D-cache miss.</a:t>
            </a:r>
            <a:endParaRPr lang="en-US" sz="2000" b="0">
              <a:cs typeface="Segoe UI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9434B-1DD9-953E-CE58-660D9FA34085}"/>
              </a:ext>
            </a:extLst>
          </p:cNvPr>
          <p:cNvSpPr txBox="1"/>
          <p:nvPr/>
        </p:nvSpPr>
        <p:spPr>
          <a:xfrm>
            <a:off x="531814" y="6066406"/>
            <a:ext cx="7037851" cy="64633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**SMAFPU – Single Precision Multiply Accumulate FPUs</a:t>
            </a:r>
          </a:p>
          <a:p>
            <a:r>
              <a:rPr lang="en-US">
                <a:ea typeface="Calibri"/>
                <a:cs typeface="Calibri"/>
              </a:rPr>
              <a:t>    DMAFPU – Double Precision Multiply Accumulate FPUs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84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DC0A553-E49F-E97A-41C0-69DE28849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67080"/>
              </p:ext>
            </p:extLst>
          </p:nvPr>
        </p:nvGraphicFramePr>
        <p:xfrm>
          <a:off x="161961" y="1047560"/>
          <a:ext cx="5708090" cy="522705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34230">
                  <a:extLst>
                    <a:ext uri="{9D8B030D-6E8A-4147-A177-3AD203B41FA5}">
                      <a16:colId xmlns:a16="http://schemas.microsoft.com/office/drawing/2014/main" val="4134640217"/>
                    </a:ext>
                  </a:extLst>
                </a:gridCol>
                <a:gridCol w="1223163">
                  <a:extLst>
                    <a:ext uri="{9D8B030D-6E8A-4147-A177-3AD203B41FA5}">
                      <a16:colId xmlns:a16="http://schemas.microsoft.com/office/drawing/2014/main" val="503128048"/>
                    </a:ext>
                  </a:extLst>
                </a:gridCol>
                <a:gridCol w="1223163">
                  <a:extLst>
                    <a:ext uri="{9D8B030D-6E8A-4147-A177-3AD203B41FA5}">
                      <a16:colId xmlns:a16="http://schemas.microsoft.com/office/drawing/2014/main" val="1034778742"/>
                    </a:ext>
                  </a:extLst>
                </a:gridCol>
                <a:gridCol w="1245813">
                  <a:extLst>
                    <a:ext uri="{9D8B030D-6E8A-4147-A177-3AD203B41FA5}">
                      <a16:colId xmlns:a16="http://schemas.microsoft.com/office/drawing/2014/main" val="417393871"/>
                    </a:ext>
                  </a:extLst>
                </a:gridCol>
                <a:gridCol w="1381721">
                  <a:extLst>
                    <a:ext uri="{9D8B030D-6E8A-4147-A177-3AD203B41FA5}">
                      <a16:colId xmlns:a16="http://schemas.microsoft.com/office/drawing/2014/main" val="1677103098"/>
                    </a:ext>
                  </a:extLst>
                </a:gridCol>
              </a:tblGrid>
              <a:tr h="792530"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solidFill>
                            <a:srgbClr val="FFFFFF"/>
                          </a:solidFill>
                          <a:effectLst/>
                        </a:rPr>
                        <a:t>FFT Size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solidFill>
                            <a:srgbClr val="FFFFFF"/>
                          </a:solidFill>
                          <a:effectLst/>
                        </a:rPr>
                        <a:t>Metric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solidFill>
                            <a:srgbClr val="FFFFFF"/>
                          </a:solidFill>
                          <a:effectLst/>
                        </a:rPr>
                        <a:t>Before Modification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cap="none" spc="0">
                          <a:solidFill>
                            <a:srgbClr val="FFFFFF"/>
                          </a:solidFill>
                          <a:effectLst/>
                        </a:rPr>
                        <a:t>After Modification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cap="none" spc="0">
                          <a:solidFill>
                            <a:srgbClr val="FFFFFF"/>
                          </a:solidFill>
                          <a:effectLst/>
                        </a:rPr>
                        <a:t>Observations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924541"/>
                  </a:ext>
                </a:extLst>
              </a:tr>
              <a:tr h="408647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16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CPI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1.479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1.393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-5.8%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525622"/>
                  </a:ext>
                </a:extLst>
              </a:tr>
              <a:tr h="681080">
                <a:tc>
                  <a:txBody>
                    <a:bodyPr/>
                    <a:lstStyle/>
                    <a:p>
                      <a:pPr algn="ctr"/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D$ Regular Miss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No change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167727"/>
                  </a:ext>
                </a:extLst>
              </a:tr>
              <a:tr h="408647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32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CPI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1.387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1.277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-7.9%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363805"/>
                  </a:ext>
                </a:extLst>
              </a:tr>
              <a:tr h="681080">
                <a:tc>
                  <a:txBody>
                    <a:bodyPr/>
                    <a:lstStyle/>
                    <a:p>
                      <a:pPr algn="ctr"/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D$ Regular Miss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24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No change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237775"/>
                  </a:ext>
                </a:extLst>
              </a:tr>
              <a:tr h="408647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64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CPI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1.341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1.211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-9.7%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344400"/>
                  </a:ext>
                </a:extLst>
              </a:tr>
              <a:tr h="681080">
                <a:tc>
                  <a:txBody>
                    <a:bodyPr/>
                    <a:lstStyle/>
                    <a:p>
                      <a:pPr algn="ctr"/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D$ Regular Miss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45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43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-4.4%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275817"/>
                  </a:ext>
                </a:extLst>
              </a:tr>
              <a:tr h="408647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128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CPI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1.336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1.184</a:t>
                      </a:r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-11.4%</a:t>
                      </a: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772848"/>
                  </a:ext>
                </a:extLst>
              </a:tr>
              <a:tr h="681080">
                <a:tc>
                  <a:txBody>
                    <a:bodyPr/>
                    <a:lstStyle/>
                    <a:p>
                      <a:pPr algn="ctr"/>
                      <a:endParaRPr lang="en-US" sz="1800" cap="none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2843" marR="0" marT="71418" marB="71418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D$ Regular Miss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83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rgbClr val="000000"/>
                          </a:solidFill>
                          <a:effectLst/>
                        </a:rPr>
                        <a:t>-25.20%</a:t>
                      </a:r>
                    </a:p>
                  </a:txBody>
                  <a:tcPr marL="92843" marR="0" marT="71418" marB="714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381002"/>
                  </a:ext>
                </a:extLst>
              </a:tr>
            </a:tbl>
          </a:graphicData>
        </a:graphic>
      </p:graphicFrame>
      <p:sp>
        <p:nvSpPr>
          <p:cNvPr id="11" name="Title 2">
            <a:extLst>
              <a:ext uri="{FF2B5EF4-FFF2-40B4-BE49-F238E27FC236}">
                <a16:creationId xmlns:a16="http://schemas.microsoft.com/office/drawing/2014/main" id="{22BFED52-8082-0936-E81C-656E39DDCE61}"/>
              </a:ext>
            </a:extLst>
          </p:cNvPr>
          <p:cNvSpPr txBox="1">
            <a:spLocks/>
          </p:cNvSpPr>
          <p:nvPr/>
        </p:nvSpPr>
        <p:spPr>
          <a:xfrm>
            <a:off x="3044135" y="256747"/>
            <a:ext cx="6098209" cy="49730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Preliminary Results &amp;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BBF3D-4FF5-B852-E66D-3C7CBE0A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07" y="1716486"/>
            <a:ext cx="6105292" cy="400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01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631" y="851766"/>
            <a:ext cx="7288282" cy="5614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Conclusion and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025" y="1715328"/>
            <a:ext cx="9017323" cy="4280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2200" b="0">
                <a:solidFill>
                  <a:srgbClr val="000000"/>
                </a:solidFill>
                <a:latin typeface="Calibri"/>
                <a:ea typeface="Calibri"/>
                <a:cs typeface="Segoe UI"/>
              </a:rPr>
              <a:t>Many working accelerators exist within the </a:t>
            </a:r>
            <a:r>
              <a:rPr lang="en-US" sz="2200" b="0" err="1">
                <a:solidFill>
                  <a:srgbClr val="000000"/>
                </a:solidFill>
                <a:latin typeface="Calibri"/>
                <a:ea typeface="Calibri"/>
                <a:cs typeface="Segoe UI"/>
              </a:rPr>
              <a:t>chipyard</a:t>
            </a:r>
            <a:r>
              <a:rPr lang="en-US" sz="2200" b="0">
                <a:solidFill>
                  <a:srgbClr val="000000"/>
                </a:solidFill>
                <a:latin typeface="Calibri"/>
                <a:ea typeface="Calibri"/>
                <a:cs typeface="Segoe UI"/>
              </a:rPr>
              <a:t> directory.</a:t>
            </a:r>
            <a:endParaRPr lang="en-US" sz="2200" b="0">
              <a:latin typeface="Calibri"/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sz="2200" b="0">
                <a:cs typeface="Segoe UI"/>
              </a:rPr>
              <a:t>Accelerators are designed to work with the rocket core or the large boom config.</a:t>
            </a:r>
            <a:endParaRPr lang="en-US" sz="2200" b="0">
              <a:ea typeface="Calibri" panose="020F0502020204030204"/>
              <a:cs typeface="Segoe UI"/>
            </a:endParaRPr>
          </a:p>
          <a:p>
            <a:pPr marL="285750" indent="-285750">
              <a:buChar char="•"/>
            </a:pPr>
            <a:r>
              <a:rPr lang="en-US" sz="2200" b="0">
                <a:cs typeface="Segoe UI"/>
              </a:rPr>
              <a:t>We could use the </a:t>
            </a:r>
            <a:r>
              <a:rPr lang="en-US" sz="2200" b="0" err="1">
                <a:cs typeface="Segoe UI"/>
              </a:rPr>
              <a:t>Hwacha</a:t>
            </a:r>
            <a:r>
              <a:rPr lang="en-US" sz="2200" b="0">
                <a:cs typeface="Segoe UI"/>
              </a:rPr>
              <a:t> vector accelerator to optimize the BOOM config for ML and FFT based applications.</a:t>
            </a:r>
            <a:endParaRPr lang="en-US" sz="2200" b="0">
              <a:ea typeface="Calibri" panose="020F0502020204030204"/>
              <a:cs typeface="Segoe UI"/>
            </a:endParaRPr>
          </a:p>
          <a:p>
            <a:pPr marL="285750" indent="-285750">
              <a:buChar char="•"/>
            </a:pPr>
            <a:r>
              <a:rPr lang="en-US" sz="2200" b="0">
                <a:cs typeface="Segoe UI"/>
              </a:rPr>
              <a:t>The SHA accelerator could be used to optimize the BOOM config for the SHA application.</a:t>
            </a:r>
            <a:endParaRPr lang="en-US" sz="2200" b="0">
              <a:ea typeface="Calibri"/>
              <a:cs typeface="Segoe UI"/>
            </a:endParaRPr>
          </a:p>
          <a:p>
            <a:pPr marL="285750" indent="-285750">
              <a:buChar char="•"/>
            </a:pPr>
            <a:r>
              <a:rPr lang="en-US" sz="2200" b="0">
                <a:ea typeface="Calibri"/>
                <a:cs typeface="Segoe UI"/>
              </a:rPr>
              <a:t>For example, we noticed a CPI of </a:t>
            </a:r>
            <a:r>
              <a:rPr lang="en-US" sz="2200" b="0">
                <a:ea typeface="+mn-lt"/>
                <a:cs typeface="+mn-lt"/>
              </a:rPr>
              <a:t>0.732</a:t>
            </a:r>
            <a:r>
              <a:rPr lang="en-US" sz="2200" b="0">
                <a:ea typeface="Calibri"/>
                <a:cs typeface="Segoe UI"/>
              </a:rPr>
              <a:t> when we ran the DNN program on the default </a:t>
            </a:r>
            <a:r>
              <a:rPr lang="en-US" sz="2200" b="0" err="1">
                <a:ea typeface="Calibri"/>
                <a:cs typeface="Segoe UI"/>
              </a:rPr>
              <a:t>hwacha</a:t>
            </a:r>
            <a:r>
              <a:rPr lang="en-US" sz="2200" b="0">
                <a:ea typeface="Calibri"/>
                <a:cs typeface="Segoe UI"/>
              </a:rPr>
              <a:t> accelerator with the large boom config. Speedup of x</a:t>
            </a:r>
            <a:r>
              <a:rPr lang="en-US" sz="2200" b="0">
                <a:ea typeface="+mn-lt"/>
                <a:cs typeface="+mn-lt"/>
              </a:rPr>
              <a:t>2.814.</a:t>
            </a:r>
          </a:p>
          <a:p>
            <a:endParaRPr lang="en-US">
              <a:ea typeface="Calibri" panose="020F0502020204030204"/>
              <a:cs typeface="Segoe UI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34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134" y="2223813"/>
            <a:ext cx="5884027" cy="12049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8" name="Picture 7" descr="A black and orange tech piece hardware">
            <a:extLst>
              <a:ext uri="{FF2B5EF4-FFF2-40B4-BE49-F238E27FC236}">
                <a16:creationId xmlns:a16="http://schemas.microsoft.com/office/drawing/2014/main" id="{F573314F-02B9-6BE1-16E8-576C0CEF0A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26" r="23426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pic>
        <p:nvPicPr>
          <p:cNvPr id="10" name="Picture 9" descr="A black and orange text&#10;&#10;Description automatically generated">
            <a:extLst>
              <a:ext uri="{FF2B5EF4-FFF2-40B4-BE49-F238E27FC236}">
                <a16:creationId xmlns:a16="http://schemas.microsoft.com/office/drawing/2014/main" id="{56BC4299-C84F-5284-70C2-04DA98448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498" y="575424"/>
            <a:ext cx="2212294" cy="4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56" y="1406855"/>
            <a:ext cx="5726634" cy="616743"/>
          </a:xfrm>
        </p:spPr>
        <p:txBody>
          <a:bodyPr anchor="b">
            <a:normAutofit/>
          </a:bodyPr>
          <a:lstStyle/>
          <a:p>
            <a:r>
              <a:rPr lang="en-US" sz="3600" b="1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255" y="2275001"/>
            <a:ext cx="5721867" cy="42590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400"/>
              <a:t>Background &amp; Motivation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150000"/>
              </a:lnSpc>
            </a:pPr>
            <a:r>
              <a:rPr lang="en-US" sz="2400"/>
              <a:t>Applications studied</a:t>
            </a:r>
            <a:endParaRPr lang="en-US" sz="2400">
              <a:ea typeface="Calibri"/>
              <a:cs typeface="Calibri"/>
            </a:endParaRP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US" sz="2400"/>
              <a:t>Proposed Method / Changes</a:t>
            </a:r>
            <a:endParaRPr lang="en-US" sz="2400">
              <a:ea typeface="Calibri"/>
              <a:cs typeface="Calibri"/>
            </a:endParaRP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US" sz="2400"/>
              <a:t>Design Goals</a:t>
            </a:r>
            <a:endParaRPr lang="en-US" sz="2400">
              <a:ea typeface="Calibri"/>
              <a:cs typeface="Calibri"/>
            </a:endParaRPr>
          </a:p>
          <a:p>
            <a:pPr marL="914400" lvl="1" indent="-457200">
              <a:lnSpc>
                <a:spcPct val="150000"/>
              </a:lnSpc>
              <a:buAutoNum type="alphaLcParenR"/>
            </a:pPr>
            <a:r>
              <a:rPr lang="en-US" sz="2400"/>
              <a:t>Preliminary Results &amp; Evaluation</a:t>
            </a:r>
            <a:endParaRPr lang="en-US" sz="240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</a:pPr>
            <a:r>
              <a:rPr lang="en-US" sz="2400"/>
              <a:t>Conclusion and Future Work</a:t>
            </a:r>
            <a:endParaRPr lang="en-US" sz="24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4" name="Picture 3" descr="A blue circle with a pen in it&#10;&#10;Description automatically generated">
            <a:extLst>
              <a:ext uri="{FF2B5EF4-FFF2-40B4-BE49-F238E27FC236}">
                <a16:creationId xmlns:a16="http://schemas.microsoft.com/office/drawing/2014/main" id="{74EFB5E5-D949-D02D-D3E1-F9E82467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" t="10085" r="54439" b="10707"/>
          <a:stretch/>
        </p:blipFill>
        <p:spPr>
          <a:xfrm>
            <a:off x="6729460" y="2027266"/>
            <a:ext cx="4630125" cy="4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3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764F40-F199-C16E-B672-116183CF7120}"/>
              </a:ext>
            </a:extLst>
          </p:cNvPr>
          <p:cNvGrpSpPr/>
          <p:nvPr/>
        </p:nvGrpSpPr>
        <p:grpSpPr>
          <a:xfrm>
            <a:off x="7702283" y="2383327"/>
            <a:ext cx="4483890" cy="3533254"/>
            <a:chOff x="7411494" y="1377539"/>
            <a:chExt cx="4483890" cy="3533254"/>
          </a:xfrm>
          <a:blipFill dpi="0" rotWithShape="1">
            <a:blip r:embed="rId3">
              <a:alphaModFix amt="92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effectLst>
            <a:glow>
              <a:schemeClr val="accent1"/>
            </a:glow>
            <a:outerShdw blurRad="50800" dist="50800" dir="5400000" algn="ctr" rotWithShape="0">
              <a:srgbClr val="000000">
                <a:alpha val="19000"/>
              </a:srgbClr>
            </a:outerShdw>
            <a:reflection stA="99000" endPos="0" dist="50800" dir="5400000" sy="-100000" algn="bl" rotWithShape="0"/>
          </a:effectLst>
        </p:grpSpPr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CE04E2E2-0284-597C-A43A-65B5AABF00CB}"/>
                </a:ext>
              </a:extLst>
            </p:cNvPr>
            <p:cNvSpPr/>
            <p:nvPr/>
          </p:nvSpPr>
          <p:spPr>
            <a:xfrm rot="20133532">
              <a:off x="7416414" y="1844951"/>
              <a:ext cx="3715730" cy="1114630"/>
            </a:xfrm>
            <a:prstGeom prst="round2SameRect">
              <a:avLst/>
            </a:prstGeom>
            <a:grpFill/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BD1C743A-E18F-AACD-D810-F32C3823B92F}"/>
                </a:ext>
              </a:extLst>
            </p:cNvPr>
            <p:cNvSpPr/>
            <p:nvPr/>
          </p:nvSpPr>
          <p:spPr>
            <a:xfrm rot="20133532">
              <a:off x="7411494" y="2703040"/>
              <a:ext cx="4426741" cy="1070080"/>
            </a:xfrm>
            <a:prstGeom prst="round2SameRect">
              <a:avLst/>
            </a:prstGeom>
            <a:grpFill/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49260D-9CB8-1C1C-27B1-E4DD89539FEC}"/>
                </a:ext>
              </a:extLst>
            </p:cNvPr>
            <p:cNvGrpSpPr/>
            <p:nvPr/>
          </p:nvGrpSpPr>
          <p:grpSpPr>
            <a:xfrm>
              <a:off x="7603750" y="1377539"/>
              <a:ext cx="4291634" cy="3533254"/>
              <a:chOff x="7603750" y="1377539"/>
              <a:chExt cx="4291634" cy="3533254"/>
            </a:xfrm>
            <a:grpFill/>
          </p:grpSpPr>
          <p:sp>
            <p:nvSpPr>
              <p:cNvPr id="13" name="Rectangle: Top Corners Rounded 12">
                <a:extLst>
                  <a:ext uri="{FF2B5EF4-FFF2-40B4-BE49-F238E27FC236}">
                    <a16:creationId xmlns:a16="http://schemas.microsoft.com/office/drawing/2014/main" id="{9403CEAB-36F6-6A24-5BEA-CC33A572FD9B}"/>
                  </a:ext>
                </a:extLst>
              </p:cNvPr>
              <p:cNvSpPr/>
              <p:nvPr/>
            </p:nvSpPr>
            <p:spPr>
              <a:xfrm rot="20133532">
                <a:off x="8179654" y="3466843"/>
                <a:ext cx="3715730" cy="966996"/>
              </a:xfrm>
              <a:prstGeom prst="round2SameRect">
                <a:avLst/>
              </a:prstGeom>
              <a:grpFill/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2EA19C97-C6A1-A33C-08DF-7E51661007DB}"/>
                  </a:ext>
                </a:extLst>
              </p:cNvPr>
              <p:cNvSpPr/>
              <p:nvPr/>
            </p:nvSpPr>
            <p:spPr>
              <a:xfrm rot="20133532">
                <a:off x="8963556" y="4186579"/>
                <a:ext cx="2613518" cy="724214"/>
              </a:xfrm>
              <a:prstGeom prst="round2SameRect">
                <a:avLst/>
              </a:prstGeom>
              <a:grpFill/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A85BD1C9-9E3F-0646-ABDA-62CEC69010CE}"/>
                  </a:ext>
                </a:extLst>
              </p:cNvPr>
              <p:cNvSpPr/>
              <p:nvPr/>
            </p:nvSpPr>
            <p:spPr>
              <a:xfrm rot="20133532">
                <a:off x="7603750" y="1377539"/>
                <a:ext cx="2613518" cy="652715"/>
              </a:xfrm>
              <a:prstGeom prst="round2SameRect">
                <a:avLst/>
              </a:prstGeom>
              <a:grpFill/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 useBgFill="1">
        <p:nvSpPr>
          <p:cNvPr id="18" name="Title 1">
            <a:extLst>
              <a:ext uri="{FF2B5EF4-FFF2-40B4-BE49-F238E27FC236}">
                <a16:creationId xmlns:a16="http://schemas.microsoft.com/office/drawing/2014/main" id="{2A538923-6F5C-8DA6-2A8C-4C47F0FBE039}"/>
              </a:ext>
            </a:extLst>
          </p:cNvPr>
          <p:cNvSpPr>
            <a:spLocks noGrp="1"/>
          </p:cNvSpPr>
          <p:nvPr/>
        </p:nvSpPr>
        <p:spPr>
          <a:xfrm>
            <a:off x="452837" y="1014463"/>
            <a:ext cx="6249693" cy="7054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Background &amp; Motivation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FA9DE5A-810D-45AC-1225-3C8F0FA1A92B}"/>
              </a:ext>
            </a:extLst>
          </p:cNvPr>
          <p:cNvSpPr>
            <a:spLocks noGrp="1"/>
          </p:cNvSpPr>
          <p:nvPr/>
        </p:nvSpPr>
        <p:spPr>
          <a:xfrm>
            <a:off x="449119" y="2260631"/>
            <a:ext cx="6903045" cy="42807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>
                <a:latin typeface="Calibri"/>
                <a:ea typeface="Calibri"/>
                <a:cs typeface="Calibri"/>
              </a:rPr>
              <a:t>Modern applications require tailored hardware for peak efficiency.</a:t>
            </a:r>
            <a:endParaRPr lang="en-US" sz="2500"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>
                <a:latin typeface="Calibri"/>
                <a:ea typeface="Calibri"/>
                <a:cs typeface="Calibri"/>
              </a:rPr>
              <a:t>RISC-V BOOM core offers reconfigurability to meet specific workload demands.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>
                <a:latin typeface="Calibri"/>
                <a:ea typeface="Calibri"/>
                <a:cs typeface="Calibri"/>
              </a:rPr>
              <a:t>Exploring architectural optimizations for enhancing performance in specific applications.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500" b="0">
                <a:latin typeface="Calibri"/>
                <a:ea typeface="Calibri"/>
                <a:cs typeface="Calibri"/>
              </a:rPr>
              <a:t>Evaluate improvements using metrics like CPI and misprediction rate.</a:t>
            </a:r>
            <a:endParaRPr lang="en-US" sz="2500">
              <a:latin typeface="Calibri"/>
              <a:ea typeface="Calibri"/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8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31" y="629547"/>
            <a:ext cx="6008888" cy="6433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Applications Studied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5" y="4215103"/>
            <a:ext cx="3504723" cy="303660"/>
          </a:xfrm>
        </p:spPr>
        <p:txBody>
          <a:bodyPr>
            <a:noAutofit/>
          </a:bodyPr>
          <a:lstStyle/>
          <a:p>
            <a:r>
              <a:rPr lang="en-US" sz="2000"/>
              <a:t>Algorithm-Based Applications</a:t>
            </a:r>
            <a:endParaRPr lang="en-US"/>
          </a:p>
          <a:p>
            <a:endParaRPr lang="en-US" sz="200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1615" y="2252951"/>
            <a:ext cx="6130329" cy="1497309"/>
          </a:xfrm>
        </p:spPr>
        <p:txBody>
          <a:bodyPr vert="horz" lIns="91440" tIns="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 sz="2000">
                <a:ea typeface="+mn-lt"/>
                <a:cs typeface="+mn-lt"/>
              </a:rPr>
              <a:t>Machine Learning (DNN)</a:t>
            </a:r>
            <a:endParaRPr lang="en-US" sz="2000"/>
          </a:p>
          <a:p>
            <a:pPr marL="342900" indent="-342900">
              <a:buAutoNum type="arabicPeriod"/>
            </a:pPr>
            <a:r>
              <a:rPr lang="en-US" sz="2000">
                <a:ea typeface="+mn-lt"/>
                <a:cs typeface="+mn-lt"/>
              </a:rPr>
              <a:t>Fast Fourier Transform</a:t>
            </a:r>
            <a:endParaRPr lang="en-US" sz="2000"/>
          </a:p>
          <a:p>
            <a:pPr marL="342900" indent="-342900">
              <a:buAutoNum type="arabicPeriod"/>
            </a:pPr>
            <a:r>
              <a:rPr lang="en-US" sz="2000">
                <a:ea typeface="+mn-lt"/>
                <a:cs typeface="+mn-lt"/>
              </a:rPr>
              <a:t>Finite Difference Method (Heat Equation Solver)</a:t>
            </a:r>
            <a:endParaRPr lang="en-US" sz="200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66ECD32-B73A-C257-62F1-E9A006DBE3A4}"/>
              </a:ext>
            </a:extLst>
          </p:cNvPr>
          <p:cNvSpPr txBox="1">
            <a:spLocks/>
          </p:cNvSpPr>
          <p:nvPr/>
        </p:nvSpPr>
        <p:spPr>
          <a:xfrm>
            <a:off x="542521" y="1714376"/>
            <a:ext cx="3701261" cy="3512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Compute-Intensive Applications</a:t>
            </a: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74B8923B-5FD6-1DBB-67B0-1615915300B3}"/>
              </a:ext>
            </a:extLst>
          </p:cNvPr>
          <p:cNvSpPr txBox="1">
            <a:spLocks/>
          </p:cNvSpPr>
          <p:nvPr/>
        </p:nvSpPr>
        <p:spPr>
          <a:xfrm>
            <a:off x="542746" y="4737179"/>
            <a:ext cx="4729362" cy="1146162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2000"/>
              <a:t>Graph Traversal (DFS)</a:t>
            </a:r>
          </a:p>
          <a:p>
            <a:pPr marL="342900" indent="-342900">
              <a:buAutoNum type="arabicPeriod"/>
            </a:pPr>
            <a:r>
              <a:rPr lang="en-US" sz="2000"/>
              <a:t>Data Encryption (SHA-256)</a:t>
            </a:r>
          </a:p>
          <a:p>
            <a:pPr marL="342900" indent="-342900">
              <a:buAutoNum type="arabicPeriod"/>
            </a:pPr>
            <a:r>
              <a:rPr lang="en-US" sz="2000"/>
              <a:t>Sorting Algorithms (Bubble Sort)</a:t>
            </a:r>
          </a:p>
          <a:p>
            <a:pPr marL="342900" indent="-342900">
              <a:buAutoNum type="arabicPeriod"/>
            </a:pPr>
            <a:endParaRPr lang="en-US" sz="2000"/>
          </a:p>
        </p:txBody>
      </p:sp>
      <p:pic>
        <p:nvPicPr>
          <p:cNvPr id="11" name="Picture 10" descr="python - Can a directed graph have two DFS traversals? - Stack Overflow">
            <a:extLst>
              <a:ext uri="{FF2B5EF4-FFF2-40B4-BE49-F238E27FC236}">
                <a16:creationId xmlns:a16="http://schemas.microsoft.com/office/drawing/2014/main" id="{39D82EBD-FEE9-8C50-3DE7-0995917E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96" t="8611" r="5471" b="14734"/>
          <a:stretch/>
        </p:blipFill>
        <p:spPr>
          <a:xfrm>
            <a:off x="8748712" y="2013585"/>
            <a:ext cx="2486254" cy="1473844"/>
          </a:xfrm>
          <a:prstGeom prst="rect">
            <a:avLst/>
          </a:prstGeom>
        </p:spPr>
      </p:pic>
      <p:pic>
        <p:nvPicPr>
          <p:cNvPr id="12" name="Picture 11" descr="What is SHA- 256? | Encryption Consulting">
            <a:extLst>
              <a:ext uri="{FF2B5EF4-FFF2-40B4-BE49-F238E27FC236}">
                <a16:creationId xmlns:a16="http://schemas.microsoft.com/office/drawing/2014/main" id="{223812F3-4A6A-2D0C-EFAF-51CD282881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142" r="266" b="13023"/>
          <a:stretch/>
        </p:blipFill>
        <p:spPr>
          <a:xfrm>
            <a:off x="8260557" y="1079012"/>
            <a:ext cx="2735909" cy="639117"/>
          </a:xfrm>
          <a:prstGeom prst="rect">
            <a:avLst/>
          </a:prstGeom>
        </p:spPr>
      </p:pic>
      <p:pic>
        <p:nvPicPr>
          <p:cNvPr id="16" name="Picture 15" descr="bubble_sort">
            <a:extLst>
              <a:ext uri="{FF2B5EF4-FFF2-40B4-BE49-F238E27FC236}">
                <a16:creationId xmlns:a16="http://schemas.microsoft.com/office/drawing/2014/main" id="{044F8EE5-7583-8F45-AFAD-1D5073FB17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002" t="7305" r="33531" b="22439"/>
          <a:stretch/>
        </p:blipFill>
        <p:spPr>
          <a:xfrm>
            <a:off x="6641306" y="1266638"/>
            <a:ext cx="1390716" cy="1907689"/>
          </a:xfrm>
          <a:prstGeom prst="rect">
            <a:avLst/>
          </a:prstGeom>
        </p:spPr>
      </p:pic>
      <p:pic>
        <p:nvPicPr>
          <p:cNvPr id="17" name="Picture 16" descr="A high-level diagram of a feed-forward neural network. The lines connecting the nodes are shaded differently to illustrate the different weights connecting units.">
            <a:extLst>
              <a:ext uri="{FF2B5EF4-FFF2-40B4-BE49-F238E27FC236}">
                <a16:creationId xmlns:a16="http://schemas.microsoft.com/office/drawing/2014/main" id="{EE2B88F1-437D-1C59-D201-BA331324B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212" y="3923427"/>
            <a:ext cx="2828924" cy="1431256"/>
          </a:xfrm>
          <a:prstGeom prst="rect">
            <a:avLst/>
          </a:prstGeom>
        </p:spPr>
      </p:pic>
      <p:pic>
        <p:nvPicPr>
          <p:cNvPr id="18" name="Picture 17" descr="Fast Fourier Transform (FFT)">
            <a:extLst>
              <a:ext uri="{FF2B5EF4-FFF2-40B4-BE49-F238E27FC236}">
                <a16:creationId xmlns:a16="http://schemas.microsoft.com/office/drawing/2014/main" id="{054B423A-F721-4CDB-80EE-0DC73937D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5450" y="3692882"/>
            <a:ext cx="2743200" cy="20154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22CF8F-6160-267A-4D56-E1783DA8A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9928" y="5716518"/>
            <a:ext cx="2667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43" y="863672"/>
            <a:ext cx="7288282" cy="5614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Application 1: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025" y="1715328"/>
            <a:ext cx="8133845" cy="4280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Benchmark: 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Custom 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DNN program.</a:t>
            </a:r>
            <a:endParaRPr lang="en-US" b="0" i="0">
              <a:solidFill>
                <a:srgbClr val="000000"/>
              </a:solidFill>
              <a:latin typeface="Tenorite"/>
              <a:ea typeface="Segoe UI"/>
              <a:cs typeface="Segoe UI"/>
            </a:endParaRPr>
          </a:p>
          <a:p>
            <a:r>
              <a:rPr lang="en-US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Observations and Optimizations:</a:t>
            </a:r>
          </a:p>
          <a:p>
            <a:r>
              <a:rPr lang="en-US" b="0">
                <a:solidFill>
                  <a:srgbClr val="000000"/>
                </a:solidFill>
                <a:latin typeface="Tenorite"/>
                <a:cs typeface="Segoe UI"/>
              </a:rPr>
              <a:t>The application utilizes floating point values, matrix multiplication and loops to train a neural network. </a:t>
            </a:r>
            <a:endParaRPr lang="en-US"/>
          </a:p>
          <a:p>
            <a:pPr marL="285750" indent="-285750" algn="l" rtl="0">
              <a:buChar char="•"/>
            </a:pPr>
            <a:r>
              <a:rPr lang="en-US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Floating point values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: Increase physical floating-point registers and decrease the latency for SMAFPUs and DMAFPUs.</a:t>
            </a:r>
            <a:r>
              <a:rPr lang="en-US" b="0" i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​</a:t>
            </a:r>
          </a:p>
          <a:p>
            <a:pPr marL="285750" indent="-285750">
              <a:buChar char="•"/>
            </a:pPr>
            <a:r>
              <a:rPr lang="en-US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Loops: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 Implement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 TAGE-L Branch Predictor Design 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to anticipate moving back up the loop and implement cache optimization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 (LRU Replacement Policy).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 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Accommodate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 the 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large vectors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 and the frequently used vectors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.</a:t>
            </a:r>
            <a:endParaRPr lang="en-US" b="0" i="0">
              <a:solidFill>
                <a:srgbClr val="000000"/>
              </a:solidFill>
              <a:latin typeface="Tenorite"/>
              <a:ea typeface="Segoe UI"/>
              <a:cs typeface="Segoe UI"/>
            </a:endParaRPr>
          </a:p>
          <a:p>
            <a:pPr algn="l" rtl="0"/>
            <a:r>
              <a:rPr lang="en-US" b="1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Performance metric: 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Cycles per Instructions (CPI).</a:t>
            </a:r>
            <a:endParaRPr lang="en-US" b="0">
              <a:cs typeface="Segoe UI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81D21-D96C-0F06-51C2-000A7830537D}"/>
              </a:ext>
            </a:extLst>
          </p:cNvPr>
          <p:cNvSpPr txBox="1"/>
          <p:nvPr/>
        </p:nvSpPr>
        <p:spPr>
          <a:xfrm>
            <a:off x="531814" y="5889710"/>
            <a:ext cx="7037851" cy="64633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**SMAFPU – Single Precision Multiply Accumulate FPUs</a:t>
            </a:r>
          </a:p>
          <a:p>
            <a:r>
              <a:rPr lang="en-US">
                <a:ea typeface="Calibri"/>
                <a:cs typeface="Calibri"/>
              </a:rPr>
              <a:t>    DMAFPU – Double Precision Multiply Accumulate FPUs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5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075" y="1170767"/>
            <a:ext cx="6192769" cy="5423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600" b="1"/>
              <a:t>Preliminary Results &amp; Evaluation</a:t>
            </a:r>
          </a:p>
        </p:txBody>
      </p:sp>
      <p:graphicFrame>
        <p:nvGraphicFramePr>
          <p:cNvPr id="13" name="Table Placeholder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980404082"/>
              </p:ext>
            </p:extLst>
          </p:nvPr>
        </p:nvGraphicFramePr>
        <p:xfrm>
          <a:off x="506896" y="2442679"/>
          <a:ext cx="4758800" cy="23288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2117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76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7333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Config</a:t>
                      </a:r>
                      <a:endParaRPr lang="en-US" b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CPI</a:t>
                      </a:r>
                      <a:endParaRPr lang="en-US" b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Baseline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2.060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Optimized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1.049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Speedup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x1.964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169EEBFA-0251-2A47-2D18-342438EBA4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2279263"/>
              </p:ext>
            </p:extLst>
          </p:nvPr>
        </p:nvGraphicFramePr>
        <p:xfrm>
          <a:off x="6412302" y="2444150"/>
          <a:ext cx="4749965" cy="232887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9378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356184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73334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Modification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Impact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BPD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Approximately 50%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Cache Optimization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Approximately 40%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3184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Floating Point based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Approximately 10%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91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43" y="863672"/>
            <a:ext cx="7288282" cy="5614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/>
              <a:t>Application 2: Graph Traversal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9025" y="1715328"/>
            <a:ext cx="9370714" cy="42805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Benchmark: 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Custom 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Depth First Search program.</a:t>
            </a:r>
            <a:endParaRPr lang="en-US" b="0" i="0">
              <a:solidFill>
                <a:srgbClr val="000000"/>
              </a:solidFill>
              <a:latin typeface="Tenorite"/>
              <a:ea typeface="Segoe UI"/>
              <a:cs typeface="Segoe UI"/>
            </a:endParaRPr>
          </a:p>
          <a:p>
            <a:r>
              <a:rPr lang="en-US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Observations and Optimizations:</a:t>
            </a:r>
          </a:p>
          <a:p>
            <a:r>
              <a:rPr lang="en-US" b="0">
                <a:solidFill>
                  <a:srgbClr val="000000"/>
                </a:solidFill>
                <a:latin typeface="Tenorite"/>
                <a:cs typeface="Segoe UI"/>
              </a:rPr>
              <a:t>The application utilizes loops and recursive functions. </a:t>
            </a:r>
            <a:endParaRPr lang="en-US"/>
          </a:p>
          <a:p>
            <a:pPr marL="285750" indent="-285750">
              <a:buChar char="•"/>
            </a:pP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Branch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 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prediction 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to anticipate 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to optimize stack navigation for recursive function calls and loops.</a:t>
            </a:r>
            <a:endParaRPr lang="en-US" b="0" i="0">
              <a:solidFill>
                <a:srgbClr val="000000"/>
              </a:solidFill>
              <a:latin typeface="Tenorite"/>
              <a:ea typeface="Segoe UI"/>
              <a:cs typeface="Segoe UI"/>
            </a:endParaRPr>
          </a:p>
          <a:p>
            <a:pPr marL="285750" indent="-285750">
              <a:buChar char="•"/>
            </a:pP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Possible BPDs: </a:t>
            </a:r>
          </a:p>
          <a:p>
            <a:pPr marL="568960" lvl="1" indent="-285750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TAGE-L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 BPD</a:t>
            </a:r>
          </a:p>
          <a:p>
            <a:pPr marL="568960"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Double BPD</a:t>
            </a:r>
          </a:p>
          <a:p>
            <a:pPr marL="568960" lvl="1">
              <a:buFont typeface="Courier New" panose="020B0604020202020204" pitchFamily="34" charset="0"/>
              <a:buChar char="o"/>
            </a:pPr>
            <a:r>
              <a:rPr lang="en-US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Tourney (Alpha 2126) BPD</a:t>
            </a:r>
          </a:p>
          <a:p>
            <a:pPr marL="285750" indent="-285750">
              <a:buChar char="•"/>
            </a:pP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Shootout between the branch predictors to reduce the branch mispredictions.</a:t>
            </a:r>
          </a:p>
          <a:p>
            <a:r>
              <a:rPr lang="en-US" b="1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Performance metric: 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Branch Misprediction</a:t>
            </a:r>
            <a:r>
              <a:rPr lang="en-US" b="0" i="0" u="none" strike="noStrike" baseline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 </a:t>
            </a:r>
            <a:r>
              <a:rPr lang="en-US" b="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rate.</a:t>
            </a:r>
            <a:endParaRPr lang="en-US" b="0">
              <a:cs typeface="Segoe UI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3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1" name="Table Placeholder 2">
            <a:extLst>
              <a:ext uri="{FF2B5EF4-FFF2-40B4-BE49-F238E27FC236}">
                <a16:creationId xmlns:a16="http://schemas.microsoft.com/office/drawing/2014/main" id="{EC2A18D5-BFD8-0051-F816-FB33D2BB2B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2211084"/>
              </p:ext>
            </p:extLst>
          </p:nvPr>
        </p:nvGraphicFramePr>
        <p:xfrm>
          <a:off x="525507" y="2478587"/>
          <a:ext cx="4631219" cy="2103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2977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234566">
                  <a:extLst>
                    <a:ext uri="{9D8B030D-6E8A-4147-A177-3AD203B41FA5}">
                      <a16:colId xmlns:a16="http://schemas.microsoft.com/office/drawing/2014/main" val="1244312662"/>
                    </a:ext>
                  </a:extLst>
                </a:gridCol>
                <a:gridCol w="1666874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5249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kern="1200" noProof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Config</a:t>
                      </a:r>
                      <a:endParaRPr lang="en-US" b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kern="1200" noProof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CPI</a:t>
                      </a:r>
                      <a:endParaRPr lang="en-US" sz="1800" b="1" i="0" u="none" strike="noStrike" kern="1200">
                        <a:solidFill>
                          <a:srgbClr val="FFFFFF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kern="1200" noProof="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Misprediction rate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3088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Baseline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Tenorite"/>
                        </a:rPr>
                        <a:t>2.938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68.48%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3088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TAGE-L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1.398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4.43%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3088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2 BPD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1.413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4.72%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3088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ALPHA 2126</a:t>
                      </a:r>
                      <a:endParaRPr 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1.607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8.58%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2938644"/>
                  </a:ext>
                </a:extLst>
              </a:tr>
            </a:tbl>
          </a:graphicData>
        </a:graphic>
      </p:graphicFrame>
      <p:sp>
        <p:nvSpPr>
          <p:cNvPr id="16" name="Title 2">
            <a:extLst>
              <a:ext uri="{FF2B5EF4-FFF2-40B4-BE49-F238E27FC236}">
                <a16:creationId xmlns:a16="http://schemas.microsoft.com/office/drawing/2014/main" id="{1D27907A-E263-4004-C71C-FAF4CE7B2306}"/>
              </a:ext>
            </a:extLst>
          </p:cNvPr>
          <p:cNvSpPr txBox="1">
            <a:spLocks/>
          </p:cNvSpPr>
          <p:nvPr/>
        </p:nvSpPr>
        <p:spPr>
          <a:xfrm>
            <a:off x="2122350" y="649825"/>
            <a:ext cx="7300740" cy="4973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/>
              <a:t>Preliminary Results &amp; Evaluation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D5AA2-BC77-2FCA-603B-21B979138E56}"/>
              </a:ext>
            </a:extLst>
          </p:cNvPr>
          <p:cNvSpPr txBox="1"/>
          <p:nvPr/>
        </p:nvSpPr>
        <p:spPr>
          <a:xfrm>
            <a:off x="451422" y="4837676"/>
            <a:ext cx="47080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By implementing the TAGE-L BPD, the speed up is</a:t>
            </a:r>
            <a:r>
              <a:rPr lang="en-US" b="1">
                <a:ea typeface="Calibri"/>
                <a:cs typeface="Calibri"/>
              </a:rPr>
              <a:t> </a:t>
            </a:r>
            <a:r>
              <a:rPr lang="en-US">
                <a:ea typeface="Calibri"/>
                <a:cs typeface="Calibri"/>
              </a:rPr>
              <a:t>x2.102 and the mispredictions decrease by 91.81% when compared to the baseline.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39B0B-D0D1-5878-EE9A-2D0DEDA8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895" y="1776412"/>
            <a:ext cx="6283553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C4FF70-0452-3378-5C0B-D47B2669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983" y="663287"/>
            <a:ext cx="9500148" cy="5589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/>
              <a:t>Application 3: Data Encryption (SHA-256)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B39CB78-5F83-A9EA-2ED1-4C8EE95B894B}"/>
              </a:ext>
            </a:extLst>
          </p:cNvPr>
          <p:cNvSpPr txBox="1">
            <a:spLocks/>
          </p:cNvSpPr>
          <p:nvPr/>
        </p:nvSpPr>
        <p:spPr>
          <a:xfrm>
            <a:off x="407547" y="1711786"/>
            <a:ext cx="6911770" cy="4596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Benchmark: </a:t>
            </a:r>
            <a:r>
              <a:rPr lang="en-US" sz="200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Custom SHA 256 encryption program.</a:t>
            </a:r>
          </a:p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Observations and Optimizations:</a:t>
            </a:r>
          </a:p>
          <a:p>
            <a:r>
              <a:rPr lang="en-US" sz="2000">
                <a:solidFill>
                  <a:srgbClr val="000000"/>
                </a:solidFill>
                <a:latin typeface="Tenorite"/>
                <a:cs typeface="Segoe UI"/>
              </a:rPr>
              <a:t>The application relies heavily on bitwise operations (AND, OR, XOR) and modular arithmetic in a loop. </a:t>
            </a:r>
            <a:endParaRPr lang="en-US" sz="2000">
              <a:ea typeface="Calibri"/>
              <a:cs typeface="Calibri"/>
            </a:endParaRPr>
          </a:p>
          <a:p>
            <a:pPr marL="285750" indent="-285750"/>
            <a:r>
              <a:rPr lang="en-US" sz="200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The encryption segment of the loops can utilize Instruction-Level Parallelism. This can be achieved by increasing the number of loads/store entries, decode width, integer issue width, fetch width etc. And reduce the floating-point physical registers.</a:t>
            </a:r>
          </a:p>
          <a:p>
            <a:pPr marL="285750" indent="-285750"/>
            <a:r>
              <a:rPr lang="en-US" sz="200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Incorporated the L1 cache prefetcher to anticipate accessing the address of the hashing functions.</a:t>
            </a:r>
          </a:p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Performance metric: </a:t>
            </a:r>
            <a:r>
              <a:rPr lang="en-US" sz="2000">
                <a:solidFill>
                  <a:srgbClr val="000000"/>
                </a:solidFill>
                <a:latin typeface="Tenorite"/>
                <a:ea typeface="Segoe UI"/>
                <a:cs typeface="Segoe UI"/>
              </a:rPr>
              <a:t>Cycles per Instructions (CPI)</a:t>
            </a:r>
            <a:endParaRPr lang="en-US" sz="2000">
              <a:ea typeface="Calibri" panose="020F0502020204030204"/>
              <a:cs typeface="Segoe UI"/>
            </a:endParaRPr>
          </a:p>
        </p:txBody>
      </p:sp>
      <p:pic>
        <p:nvPicPr>
          <p:cNvPr id="2" name="Picture 1" descr="A white background with black and white text&#10;&#10;Description automatically generated">
            <a:extLst>
              <a:ext uri="{FF2B5EF4-FFF2-40B4-BE49-F238E27FC236}">
                <a16:creationId xmlns:a16="http://schemas.microsoft.com/office/drawing/2014/main" id="{1787B203-8B32-8C9D-11BF-1C6B532F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85" t="-240" r="22011" b="-269"/>
          <a:stretch/>
        </p:blipFill>
        <p:spPr>
          <a:xfrm>
            <a:off x="7317510" y="1361758"/>
            <a:ext cx="4868113" cy="444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52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847</Words>
  <Application>Microsoft Office PowerPoint</Application>
  <PresentationFormat>Widescreen</PresentationFormat>
  <Paragraphs>196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 Display</vt:lpstr>
      <vt:lpstr>Arial</vt:lpstr>
      <vt:lpstr>Calibri</vt:lpstr>
      <vt:lpstr>Calibri Light</vt:lpstr>
      <vt:lpstr>Century</vt:lpstr>
      <vt:lpstr>Courier New</vt:lpstr>
      <vt:lpstr>Segoe UI</vt:lpstr>
      <vt:lpstr>Tenorite</vt:lpstr>
      <vt:lpstr>Wingdings</vt:lpstr>
      <vt:lpstr>Office Theme</vt:lpstr>
      <vt:lpstr>Application-Specific Reconfiguration of RISC-V BOOM Core </vt:lpstr>
      <vt:lpstr>AGENDA</vt:lpstr>
      <vt:lpstr>PowerPoint Presentation</vt:lpstr>
      <vt:lpstr>Applications Studied</vt:lpstr>
      <vt:lpstr>Application 1: Machine Learning</vt:lpstr>
      <vt:lpstr>Preliminary Results &amp; Evaluation</vt:lpstr>
      <vt:lpstr>Application 2: Graph Traversal</vt:lpstr>
      <vt:lpstr>PowerPoint Presentation</vt:lpstr>
      <vt:lpstr>Application 3: Data Encryption (SHA-256)</vt:lpstr>
      <vt:lpstr>Preliminary Results &amp; Evaluation</vt:lpstr>
      <vt:lpstr>Application 4: Fast Fourier Transform</vt:lpstr>
      <vt:lpstr>PowerPoint Presentation</vt:lpstr>
      <vt:lpstr>Conclusion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vinodh</cp:lastModifiedBy>
  <cp:revision>4</cp:revision>
  <dcterms:created xsi:type="dcterms:W3CDTF">2024-02-14T19:04:18Z</dcterms:created>
  <dcterms:modified xsi:type="dcterms:W3CDTF">2024-12-03T07:48:32Z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